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62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0000CC"/>
    <a:srgbClr val="EC2095"/>
    <a:srgbClr val="FF99FF"/>
    <a:srgbClr val="FFFFFF"/>
    <a:srgbClr val="FF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53" autoAdjust="0"/>
  </p:normalViewPr>
  <p:slideViewPr>
    <p:cSldViewPr showGuides="1">
      <p:cViewPr varScale="1">
        <p:scale>
          <a:sx n="138" d="100"/>
          <a:sy n="138" d="100"/>
        </p:scale>
        <p:origin x="83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AA009A-1934-431F-957E-FADBD2FEF089}" type="datetimeFigureOut">
              <a:rPr lang="en-US"/>
              <a:pPr>
                <a:defRPr/>
              </a:pPr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BA6C7D5-893E-4103-BBC0-BEF252B317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423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57EEF2-90D3-4DEF-B887-367AF059BEA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47E602-27EE-4402-9A9A-0B6706DBE77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09716A-2D07-46DB-B32C-4C7A9995592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E847DD-0412-4209-8318-67C0EDCDAE3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BE6C04-CC93-404B-A781-CA24E6179BE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C58D57-1DF5-4F2C-A47E-2E6CC57E4E1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48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57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057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7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83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C:\Users\200569\Desktop\Sceic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"/>
          <a:stretch>
            <a:fillRect/>
          </a:stretch>
        </p:blipFill>
        <p:spPr bwMode="auto">
          <a:xfrm>
            <a:off x="-6350" y="0"/>
            <a:ext cx="915035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7" name="Title 7"/>
          <p:cNvSpPr txBox="1">
            <a:spLocks/>
          </p:cNvSpPr>
          <p:nvPr/>
        </p:nvSpPr>
        <p:spPr bwMode="auto">
          <a:xfrm>
            <a:off x="695325" y="2514600"/>
            <a:ext cx="5476875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2875" algn="l"/>
                <a:tab pos="457200" algn="l"/>
                <a:tab pos="755650" algn="l"/>
                <a:tab pos="1085850" algn="l"/>
                <a:tab pos="1400175" algn="l"/>
                <a:tab pos="1714500" algn="l"/>
                <a:tab pos="2028825" algn="l"/>
                <a:tab pos="2343150" algn="l"/>
                <a:tab pos="2657475" algn="l"/>
                <a:tab pos="2971800" algn="l"/>
                <a:tab pos="3286125" algn="l"/>
                <a:tab pos="3600450" algn="l"/>
                <a:tab pos="3914775" algn="l"/>
                <a:tab pos="4229100" algn="l"/>
                <a:tab pos="4543425" algn="l"/>
                <a:tab pos="4857750" algn="l"/>
                <a:tab pos="5172075" algn="l"/>
                <a:tab pos="54864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3600" b="1">
                <a:solidFill>
                  <a:srgbClr val="034EA2"/>
                </a:solidFill>
                <a:latin typeface="Bookman Old Style" pitchFamily="18" charset="0"/>
              </a:rPr>
              <a:t>How do Organisms</a:t>
            </a:r>
          </a:p>
          <a:p>
            <a:pPr eaLnBrk="1" hangingPunct="1"/>
            <a:r>
              <a:rPr lang="en-US" altLang="en-US" sz="3600" b="1">
                <a:solidFill>
                  <a:srgbClr val="034EA2"/>
                </a:solidFill>
                <a:latin typeface="Bookman Old Style" pitchFamily="18" charset="0"/>
              </a:rPr>
              <a:t>Reproduce?</a:t>
            </a:r>
          </a:p>
        </p:txBody>
      </p:sp>
      <p:sp>
        <p:nvSpPr>
          <p:cNvPr id="108548" name="Rectangle 3"/>
          <p:cNvSpPr>
            <a:spLocks noChangeArrowheads="1"/>
          </p:cNvSpPr>
          <p:nvPr/>
        </p:nvSpPr>
        <p:spPr bwMode="auto">
          <a:xfrm>
            <a:off x="815975" y="3140075"/>
            <a:ext cx="4746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rgbClr val="FF6600"/>
                </a:solidFill>
                <a:latin typeface="Bookman Old Style" pitchFamily="18" charset="0"/>
              </a:rPr>
              <a:t>Female Reproductive System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b="1" dirty="0">
                <a:solidFill>
                  <a:srgbClr val="FF6600"/>
                </a:solidFill>
                <a:latin typeface="Bookman Old Style" pitchFamily="18" charset="0"/>
              </a:rPr>
              <a:t>Implantation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grpSp>
        <p:nvGrpSpPr>
          <p:cNvPr id="117763" name="Group 23"/>
          <p:cNvGrpSpPr>
            <a:grpSpLocks/>
          </p:cNvGrpSpPr>
          <p:nvPr/>
        </p:nvGrpSpPr>
        <p:grpSpPr bwMode="auto">
          <a:xfrm>
            <a:off x="152400" y="738188"/>
            <a:ext cx="8534400" cy="4144962"/>
            <a:chOff x="152400" y="738458"/>
            <a:chExt cx="8534400" cy="4144692"/>
          </a:xfrm>
        </p:grpSpPr>
        <p:grpSp>
          <p:nvGrpSpPr>
            <p:cNvPr id="117767" name="Group 22"/>
            <p:cNvGrpSpPr>
              <a:grpSpLocks/>
            </p:cNvGrpSpPr>
            <p:nvPr/>
          </p:nvGrpSpPr>
          <p:grpSpPr bwMode="auto">
            <a:xfrm>
              <a:off x="152400" y="1428750"/>
              <a:ext cx="5681581" cy="3454400"/>
              <a:chOff x="152400" y="1428750"/>
              <a:chExt cx="5681581" cy="3454400"/>
            </a:xfrm>
          </p:grpSpPr>
          <p:grpSp>
            <p:nvGrpSpPr>
              <p:cNvPr id="117771" name="Group 9"/>
              <p:cNvGrpSpPr>
                <a:grpSpLocks/>
              </p:cNvGrpSpPr>
              <p:nvPr/>
            </p:nvGrpSpPr>
            <p:grpSpPr bwMode="auto">
              <a:xfrm>
                <a:off x="152400" y="1428750"/>
                <a:ext cx="5662613" cy="3454400"/>
                <a:chOff x="152400" y="1428750"/>
                <a:chExt cx="5662613" cy="3454400"/>
              </a:xfrm>
            </p:grpSpPr>
            <p:pic>
              <p:nvPicPr>
                <p:cNvPr id="117780" name="Picture 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38" t="21707" r="18439" b="4024"/>
                <a:stretch>
                  <a:fillRect/>
                </a:stretch>
              </p:blipFill>
              <p:spPr bwMode="auto">
                <a:xfrm>
                  <a:off x="152400" y="1428750"/>
                  <a:ext cx="5662613" cy="3454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17" name="Group 16"/>
                <p:cNvGrpSpPr/>
                <p:nvPr/>
              </p:nvGrpSpPr>
              <p:grpSpPr>
                <a:xfrm>
                  <a:off x="3657600" y="2947614"/>
                  <a:ext cx="1585729" cy="340519"/>
                  <a:chOff x="6989956" y="5037684"/>
                  <a:chExt cx="1585729" cy="340519"/>
                </a:xfrm>
                <a:solidFill>
                  <a:srgbClr val="002060"/>
                </a:solidFill>
              </p:grpSpPr>
              <p:cxnSp>
                <p:nvCxnSpPr>
                  <p:cNvPr id="18" name="Straight Arrow Connector 17"/>
                  <p:cNvCxnSpPr/>
                  <p:nvPr/>
                </p:nvCxnSpPr>
                <p:spPr>
                  <a:xfrm flipH="1">
                    <a:off x="7857496" y="5211447"/>
                    <a:ext cx="718189" cy="0"/>
                  </a:xfrm>
                  <a:prstGeom prst="straightConnector1">
                    <a:avLst/>
                  </a:prstGeom>
                  <a:grpFill/>
                  <a:ln w="28575">
                    <a:solidFill>
                      <a:schemeClr val="tx1"/>
                    </a:solidFill>
                    <a:headEnd type="stealth"/>
                    <a:tailEnd type="none"/>
                  </a:ln>
                  <a:effectLst>
                    <a:glow rad="50800">
                      <a:schemeClr val="bg1">
                        <a:alpha val="82000"/>
                      </a:schemeClr>
                    </a:glo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ounded Rectangle 18"/>
                  <p:cNvSpPr/>
                  <p:nvPr/>
                </p:nvSpPr>
                <p:spPr>
                  <a:xfrm>
                    <a:off x="6989956" y="5037684"/>
                    <a:ext cx="1164886" cy="340519"/>
                  </a:xfrm>
                  <a:prstGeom prst="round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1400" dirty="0">
                        <a:solidFill>
                          <a:srgbClr val="FFFF00"/>
                        </a:solidFill>
                        <a:latin typeface="Bookman Old Style" pitchFamily="18" charset="0"/>
                      </a:rPr>
                      <a:t>Implanted </a:t>
                    </a:r>
                    <a:endParaRPr lang="en-US" sz="1400" dirty="0">
                      <a:solidFill>
                        <a:srgbClr val="FFFF00"/>
                      </a:solidFill>
                    </a:endParaRPr>
                  </a:p>
                </p:txBody>
              </p:sp>
            </p:grpSp>
          </p:grpSp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084" t="75128" r="75833" b="3094"/>
              <a:stretch/>
            </p:blipFill>
            <p:spPr>
              <a:xfrm>
                <a:off x="598046" y="3465445"/>
                <a:ext cx="456570" cy="460506"/>
              </a:xfrm>
              <a:prstGeom prst="rect">
                <a:avLst/>
              </a:prstGeom>
              <a:effectLst>
                <a:glow rad="139700">
                  <a:srgbClr val="FFFF00">
                    <a:alpha val="66000"/>
                  </a:srgbClr>
                </a:glow>
              </a:effectLst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229" t="51605" r="84479" b="24709"/>
              <a:stretch/>
            </p:blipFill>
            <p:spPr>
              <a:xfrm rot="1624058">
                <a:off x="287019" y="2443903"/>
                <a:ext cx="540537" cy="582910"/>
              </a:xfrm>
              <a:prstGeom prst="rect">
                <a:avLst/>
              </a:prstGeom>
              <a:effectLst>
                <a:glow rad="139700">
                  <a:srgbClr val="FFFF00">
                    <a:alpha val="66000"/>
                  </a:srgbClr>
                </a:glow>
              </a:effectLst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729" t="27091" r="85000" b="53642"/>
              <a:stretch/>
            </p:blipFill>
            <p:spPr>
              <a:xfrm>
                <a:off x="856506" y="1716146"/>
                <a:ext cx="396219" cy="460829"/>
              </a:xfrm>
              <a:prstGeom prst="rect">
                <a:avLst/>
              </a:prstGeom>
              <a:effectLst>
                <a:glow rad="139700">
                  <a:srgbClr val="FFFF00">
                    <a:alpha val="66000"/>
                  </a:srgbClr>
                </a:glow>
              </a:effec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122" r="60208" b="81271"/>
              <a:stretch/>
            </p:blipFill>
            <p:spPr>
              <a:xfrm>
                <a:off x="1715298" y="1639372"/>
                <a:ext cx="495992" cy="537603"/>
              </a:xfrm>
              <a:prstGeom prst="rect">
                <a:avLst/>
              </a:prstGeom>
              <a:effectLst>
                <a:glow rad="139700">
                  <a:srgbClr val="FFFF00">
                    <a:alpha val="66000"/>
                  </a:srgbClr>
                </a:glow>
              </a:effectLst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472" r="50000" b="81271"/>
              <a:stretch/>
            </p:blipFill>
            <p:spPr>
              <a:xfrm>
                <a:off x="2527496" y="1824033"/>
                <a:ext cx="574586" cy="522433"/>
              </a:xfrm>
              <a:prstGeom prst="rect">
                <a:avLst/>
              </a:prstGeom>
              <a:effectLst>
                <a:glow rad="139700">
                  <a:srgbClr val="FFFF00">
                    <a:alpha val="66000"/>
                  </a:srgbClr>
                </a:glow>
              </a:effectLst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5478" r="35131" b="81271"/>
              <a:stretch/>
            </p:blipFill>
            <p:spPr>
              <a:xfrm>
                <a:off x="3423739" y="1914874"/>
                <a:ext cx="451404" cy="503802"/>
              </a:xfrm>
              <a:prstGeom prst="rect">
                <a:avLst/>
              </a:prstGeom>
              <a:effectLst>
                <a:glow rad="139700">
                  <a:srgbClr val="FFFF00">
                    <a:alpha val="66000"/>
                  </a:srgbClr>
                </a:glow>
              </a:effectLst>
            </p:spPr>
          </p:pic>
          <p:pic>
            <p:nvPicPr>
              <p:cNvPr id="9" name="Picture 2" descr="\\192.168.1.20\home\Biology\1222.png"/>
              <p:cNvPicPr>
                <a:picLocks noChangeAspect="1" noChangeArrowheads="1"/>
              </p:cNvPicPr>
              <p:nvPr/>
            </p:nvPicPr>
            <p:blipFill rotWithShape="1"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0186" r="19652" b="81592"/>
              <a:stretch/>
            </p:blipFill>
            <p:spPr bwMode="auto">
              <a:xfrm>
                <a:off x="4500644" y="2038542"/>
                <a:ext cx="652381" cy="661317"/>
              </a:xfrm>
              <a:prstGeom prst="rect">
                <a:avLst/>
              </a:prstGeom>
              <a:noFill/>
              <a:effectLst>
                <a:glow rad="139700">
                  <a:srgbClr val="FFFF00">
                    <a:alpha val="66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\\192.168.1.20\home\Biology\1222.png"/>
              <p:cNvPicPr>
                <a:picLocks noChangeAspect="1" noChangeArrowheads="1"/>
              </p:cNvPicPr>
              <p:nvPr/>
            </p:nvPicPr>
            <p:blipFill rotWithShape="1"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0186" r="19652" b="81592"/>
              <a:stretch/>
            </p:blipFill>
            <p:spPr bwMode="auto">
              <a:xfrm>
                <a:off x="5181600" y="2768744"/>
                <a:ext cx="652381" cy="661317"/>
              </a:xfrm>
              <a:prstGeom prst="rect">
                <a:avLst/>
              </a:prstGeom>
              <a:noFill/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505264" y="738458"/>
              <a:ext cx="8181536" cy="646331"/>
            </a:xfrm>
            <a:prstGeom prst="rect">
              <a:avLst/>
            </a:prstGeom>
            <a:gradFill flip="none" rotWithShape="1">
              <a:gsLst>
                <a:gs pos="72000">
                  <a:srgbClr val="FFDC78"/>
                </a:gs>
                <a:gs pos="25000">
                  <a:srgbClr val="FFD149"/>
                </a:gs>
                <a:gs pos="0">
                  <a:srgbClr val="FFC000"/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en-US" dirty="0">
                  <a:latin typeface="Bookman Old Style" pitchFamily="18" charset="0"/>
                </a:rPr>
                <a:t>The </a:t>
              </a:r>
              <a:r>
                <a:rPr lang="en-US" altLang="en-US" dirty="0" err="1">
                  <a:latin typeface="Bookman Old Style" pitchFamily="18" charset="0"/>
                </a:rPr>
                <a:t>fertilised</a:t>
              </a:r>
              <a:r>
                <a:rPr lang="en-US" altLang="en-US" dirty="0">
                  <a:latin typeface="Bookman Old Style" pitchFamily="18" charset="0"/>
                </a:rPr>
                <a:t> egg, the zygote, gets </a:t>
              </a:r>
              <a:r>
                <a:rPr lang="en-US" altLang="en-US" b="1" i="1" dirty="0">
                  <a:solidFill>
                    <a:srgbClr val="EC2095"/>
                  </a:solidFill>
                  <a:latin typeface="Bookman Old Style" pitchFamily="18" charset="0"/>
                </a:rPr>
                <a:t>implanted</a:t>
              </a:r>
              <a:r>
                <a:rPr lang="en-US" altLang="en-US" dirty="0">
                  <a:latin typeface="Bookman Old Style" pitchFamily="18" charset="0"/>
                </a:rPr>
                <a:t> in the lining of the uterus, and starts </a:t>
              </a:r>
              <a:r>
                <a:rPr lang="en-US" altLang="en-US" b="1" i="1" dirty="0">
                  <a:solidFill>
                    <a:srgbClr val="EC2095"/>
                  </a:solidFill>
                  <a:latin typeface="Bookman Old Style" pitchFamily="18" charset="0"/>
                </a:rPr>
                <a:t>dividing</a:t>
              </a:r>
              <a:r>
                <a:rPr lang="en-US" altLang="en-US" dirty="0">
                  <a:latin typeface="Bookman Old Style" pitchFamily="18" charset="0"/>
                </a:rPr>
                <a:t>.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114443" y="1319782"/>
            <a:ext cx="2414740" cy="581179"/>
          </a:xfrm>
          <a:prstGeom prst="wedgeRoundRectCallout">
            <a:avLst>
              <a:gd name="adj1" fmla="val -59324"/>
              <a:gd name="adj2" fmla="val -53364"/>
              <a:gd name="adj3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latin typeface="Bookman Old Style" panose="02050604050505020204" pitchFamily="18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sz="1600" dirty="0" smtClean="0"/>
              <a:t>For differentiation into various tissues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218702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 smtClean="0"/>
              <a:t>Thank You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2320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"/>
          <p:cNvGrpSpPr>
            <a:grpSpLocks/>
          </p:cNvGrpSpPr>
          <p:nvPr/>
        </p:nvGrpSpPr>
        <p:grpSpPr bwMode="auto">
          <a:xfrm>
            <a:off x="284163" y="1550988"/>
            <a:ext cx="4618037" cy="3121025"/>
            <a:chOff x="1348202" y="2114549"/>
            <a:chExt cx="3270662" cy="2299275"/>
          </a:xfrm>
        </p:grpSpPr>
        <p:pic>
          <p:nvPicPr>
            <p:cNvPr id="109577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202" y="2114549"/>
              <a:ext cx="3270662" cy="229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3838582" y="4184598"/>
              <a:ext cx="742055" cy="229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57600" y="2168465"/>
            <a:ext cx="727944" cy="631885"/>
            <a:chOff x="7255585" y="5037684"/>
            <a:chExt cx="727944" cy="631885"/>
          </a:xfrm>
          <a:solidFill>
            <a:srgbClr val="002060"/>
          </a:solidFill>
        </p:grpSpPr>
        <p:cxnSp>
          <p:nvCxnSpPr>
            <p:cNvPr id="33" name="Straight Arrow Connector 32"/>
            <p:cNvCxnSpPr/>
            <p:nvPr/>
          </p:nvCxnSpPr>
          <p:spPr>
            <a:xfrm rot="5400000" flipH="1" flipV="1">
              <a:off x="7436426" y="5466870"/>
              <a:ext cx="40539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7255585" y="5037684"/>
              <a:ext cx="727944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Ovary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505264" y="674958"/>
            <a:ext cx="8153400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The female germ-cells or eggs are made in the </a:t>
            </a:r>
            <a:r>
              <a:rPr lang="en-US" b="1" i="1" dirty="0">
                <a:solidFill>
                  <a:srgbClr val="EC2095"/>
                </a:solidFill>
                <a:latin typeface="Bookman Old Style" panose="02050604050505020204" pitchFamily="18" charset="0"/>
              </a:rPr>
              <a:t>ovaries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</a:p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They are also responsible for the production of some </a:t>
            </a:r>
            <a:r>
              <a:rPr lang="en-US" b="1" i="1" dirty="0">
                <a:solidFill>
                  <a:srgbClr val="EC2095"/>
                </a:solidFill>
                <a:latin typeface="Bookman Old Style" panose="02050604050505020204" pitchFamily="18" charset="0"/>
              </a:rPr>
              <a:t>hormones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4813300" y="1349375"/>
            <a:ext cx="3630613" cy="1020763"/>
          </a:xfrm>
          <a:prstGeom prst="wedgeRoundRectCallout">
            <a:avLst>
              <a:gd name="adj1" fmla="val -61778"/>
              <a:gd name="adj2" fmla="val 4576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Bookman Old Style" panose="02050604050505020204" pitchFamily="18" charset="0"/>
              </a:rPr>
              <a:t>When a girl is born, the ovaries already contain thousands of immature eggs. </a:t>
            </a:r>
            <a:endParaRPr lang="en-US" b="1" i="1" dirty="0">
              <a:solidFill>
                <a:srgbClr val="0070C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2" grpId="0" animBg="1"/>
      <p:bldP spid="2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94" name="Group 2"/>
          <p:cNvGrpSpPr>
            <a:grpSpLocks/>
          </p:cNvGrpSpPr>
          <p:nvPr/>
        </p:nvGrpSpPr>
        <p:grpSpPr bwMode="auto">
          <a:xfrm>
            <a:off x="284163" y="1550988"/>
            <a:ext cx="4618037" cy="3121025"/>
            <a:chOff x="1348202" y="2114549"/>
            <a:chExt cx="3270662" cy="2299275"/>
          </a:xfrm>
        </p:grpSpPr>
        <p:pic>
          <p:nvPicPr>
            <p:cNvPr id="110608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202" y="2114549"/>
              <a:ext cx="3270662" cy="229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3838582" y="4184598"/>
              <a:ext cx="742055" cy="229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57600" y="2168465"/>
            <a:ext cx="727944" cy="631885"/>
            <a:chOff x="7255585" y="5037684"/>
            <a:chExt cx="727944" cy="631885"/>
          </a:xfrm>
          <a:solidFill>
            <a:srgbClr val="002060"/>
          </a:solidFill>
        </p:grpSpPr>
        <p:cxnSp>
          <p:nvCxnSpPr>
            <p:cNvPr id="33" name="Straight Arrow Connector 32"/>
            <p:cNvCxnSpPr/>
            <p:nvPr/>
          </p:nvCxnSpPr>
          <p:spPr>
            <a:xfrm rot="5400000" flipH="1" flipV="1">
              <a:off x="7436426" y="5466870"/>
              <a:ext cx="40539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7255585" y="5037684"/>
              <a:ext cx="727944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Ovary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505264" y="674958"/>
            <a:ext cx="76481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On reaching </a:t>
            </a:r>
            <a:r>
              <a:rPr lang="en-US" b="1" i="1" dirty="0">
                <a:solidFill>
                  <a:srgbClr val="EC2095"/>
                </a:solidFill>
                <a:latin typeface="Bookman Old Style" panose="02050604050505020204" pitchFamily="18" charset="0"/>
              </a:rPr>
              <a:t>puberty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, some of these </a:t>
            </a:r>
            <a:r>
              <a:rPr lang="en-US" b="1" i="1" dirty="0">
                <a:solidFill>
                  <a:srgbClr val="EC2095"/>
                </a:solidFill>
                <a:latin typeface="Bookman Old Style" panose="02050604050505020204" pitchFamily="18" charset="0"/>
              </a:rPr>
              <a:t>start maturing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</a:p>
          <a:p>
            <a:pPr>
              <a:defRPr/>
            </a:pPr>
            <a:endParaRPr lang="en-US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4825" y="971550"/>
            <a:ext cx="7975600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dirty="0">
                <a:latin typeface="Bookman Old Style" pitchFamily="18" charset="0"/>
              </a:rPr>
              <a:t>One </a:t>
            </a:r>
            <a:r>
              <a:rPr lang="en-US" altLang="en-US" b="1" i="1" dirty="0">
                <a:solidFill>
                  <a:srgbClr val="EC2095"/>
                </a:solidFill>
                <a:latin typeface="Bookman Old Style" panose="02050604050505020204" pitchFamily="18" charset="0"/>
                <a:cs typeface="+mn-cs"/>
              </a:rPr>
              <a:t>egg is produced every month by one of the ovaries</a:t>
            </a:r>
            <a:r>
              <a:rPr lang="en-US" altLang="en-US" dirty="0">
                <a:latin typeface="Bookman Old Style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215" y="1383093"/>
            <a:ext cx="1881949" cy="191126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Oval 27"/>
          <p:cNvSpPr/>
          <p:nvPr/>
        </p:nvSpPr>
        <p:spPr>
          <a:xfrm rot="2229750">
            <a:off x="693066" y="2834602"/>
            <a:ext cx="273752" cy="273752"/>
          </a:xfrm>
          <a:prstGeom prst="ellipse">
            <a:avLst/>
          </a:prstGeom>
          <a:gradFill flip="none" rotWithShape="1">
            <a:gsLst>
              <a:gs pos="0">
                <a:srgbClr val="F593A8"/>
              </a:gs>
              <a:gs pos="100000">
                <a:srgbClr val="E27788"/>
              </a:gs>
              <a:gs pos="61000">
                <a:srgbClr val="DE6060"/>
              </a:gs>
              <a:gs pos="42000">
                <a:schemeClr val="accent2">
                  <a:lumMod val="20000"/>
                  <a:lumOff val="80000"/>
                </a:schemeClr>
              </a:gs>
              <a:gs pos="28000">
                <a:srgbClr val="F593A8"/>
              </a:gs>
              <a:gs pos="71000">
                <a:srgbClr val="E795B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rgbClr val="FFFF00">
                <a:alpha val="5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5786438" y="1428750"/>
            <a:ext cx="2693987" cy="1543050"/>
            <a:chOff x="5411912" y="2164170"/>
            <a:chExt cx="3048001" cy="1744886"/>
          </a:xfrm>
        </p:grpSpPr>
        <p:pic>
          <p:nvPicPr>
            <p:cNvPr id="110606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913" y="2164170"/>
              <a:ext cx="3048000" cy="1704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5411912" y="3560797"/>
              <a:ext cx="3048001" cy="34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8" name="Group 2"/>
          <p:cNvGrpSpPr>
            <a:grpSpLocks/>
          </p:cNvGrpSpPr>
          <p:nvPr/>
        </p:nvGrpSpPr>
        <p:grpSpPr bwMode="auto">
          <a:xfrm>
            <a:off x="284163" y="1550988"/>
            <a:ext cx="4618037" cy="3121025"/>
            <a:chOff x="1348202" y="2114549"/>
            <a:chExt cx="3270662" cy="2299275"/>
          </a:xfrm>
        </p:grpSpPr>
        <p:pic>
          <p:nvPicPr>
            <p:cNvPr id="111629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202" y="2114549"/>
              <a:ext cx="3270662" cy="229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3838582" y="4184598"/>
              <a:ext cx="742055" cy="229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57600" y="2168465"/>
            <a:ext cx="727944" cy="631885"/>
            <a:chOff x="7255585" y="5037684"/>
            <a:chExt cx="727944" cy="631885"/>
          </a:xfrm>
          <a:solidFill>
            <a:srgbClr val="002060"/>
          </a:solidFill>
        </p:grpSpPr>
        <p:cxnSp>
          <p:nvCxnSpPr>
            <p:cNvPr id="33" name="Straight Arrow Connector 32"/>
            <p:cNvCxnSpPr/>
            <p:nvPr/>
          </p:nvCxnSpPr>
          <p:spPr>
            <a:xfrm rot="5400000" flipH="1" flipV="1">
              <a:off x="7436426" y="5466870"/>
              <a:ext cx="40539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7255585" y="5037684"/>
              <a:ext cx="727944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Ovary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95800" y="1774031"/>
            <a:ext cx="3016667" cy="340519"/>
            <a:chOff x="6738559" y="4504284"/>
            <a:chExt cx="3016667" cy="340519"/>
          </a:xfrm>
          <a:solidFill>
            <a:srgbClr val="002060"/>
          </a:solidFill>
        </p:grpSpPr>
        <p:cxnSp>
          <p:nvCxnSpPr>
            <p:cNvPr id="48" name="Straight Arrow Connector 47"/>
            <p:cNvCxnSpPr/>
            <p:nvPr/>
          </p:nvCxnSpPr>
          <p:spPr>
            <a:xfrm rot="10800000" flipH="1">
              <a:off x="6738559" y="4674564"/>
              <a:ext cx="71818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7296392" y="4504284"/>
              <a:ext cx="2458834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Oviduct or Fallopian tube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505264" y="674958"/>
            <a:ext cx="81053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dirty="0">
                <a:latin typeface="Bookman Old Style" pitchFamily="18" charset="0"/>
              </a:rPr>
              <a:t>The </a:t>
            </a:r>
            <a:r>
              <a:rPr lang="en-US" altLang="en-US" b="1" i="1" dirty="0">
                <a:solidFill>
                  <a:srgbClr val="EC2095"/>
                </a:solidFill>
                <a:latin typeface="Bookman Old Style" pitchFamily="18" charset="0"/>
              </a:rPr>
              <a:t>egg</a:t>
            </a:r>
            <a:r>
              <a:rPr lang="en-US" altLang="en-US" dirty="0">
                <a:latin typeface="Bookman Old Style" pitchFamily="18" charset="0"/>
              </a:rPr>
              <a:t> is carried from the ovary to the </a:t>
            </a:r>
            <a:r>
              <a:rPr lang="en-US" altLang="en-US" b="1" i="1" dirty="0">
                <a:solidFill>
                  <a:srgbClr val="EC2095"/>
                </a:solidFill>
                <a:latin typeface="Bookman Old Style" pitchFamily="18" charset="0"/>
              </a:rPr>
              <a:t>womb</a:t>
            </a:r>
            <a:r>
              <a:rPr lang="en-US" altLang="en-US" dirty="0">
                <a:latin typeface="Bookman Old Style" pitchFamily="18" charset="0"/>
              </a:rPr>
              <a:t> through a thin oviduct or </a:t>
            </a:r>
            <a:r>
              <a:rPr lang="en-US" altLang="en-US" b="1" i="1" dirty="0">
                <a:solidFill>
                  <a:srgbClr val="EC2095"/>
                </a:solidFill>
                <a:latin typeface="Bookman Old Style" pitchFamily="18" charset="0"/>
              </a:rPr>
              <a:t>fallopian tube</a:t>
            </a:r>
            <a:r>
              <a:rPr lang="en-US" altLang="en-US" dirty="0">
                <a:latin typeface="Bookman Old Style" pitchFamily="18" charset="0"/>
              </a:rPr>
              <a:t>. </a:t>
            </a:r>
          </a:p>
        </p:txBody>
      </p:sp>
      <p:sp>
        <p:nvSpPr>
          <p:cNvPr id="28" name="Oval 27"/>
          <p:cNvSpPr/>
          <p:nvPr/>
        </p:nvSpPr>
        <p:spPr>
          <a:xfrm rot="2229750">
            <a:off x="693066" y="2834602"/>
            <a:ext cx="273752" cy="273752"/>
          </a:xfrm>
          <a:prstGeom prst="ellipse">
            <a:avLst/>
          </a:prstGeom>
          <a:gradFill flip="none" rotWithShape="1">
            <a:gsLst>
              <a:gs pos="0">
                <a:srgbClr val="F593A8"/>
              </a:gs>
              <a:gs pos="100000">
                <a:srgbClr val="E27788"/>
              </a:gs>
              <a:gs pos="61000">
                <a:srgbClr val="DE6060"/>
              </a:gs>
              <a:gs pos="42000">
                <a:schemeClr val="accent2">
                  <a:lumMod val="20000"/>
                  <a:lumOff val="80000"/>
                </a:schemeClr>
              </a:gs>
              <a:gs pos="28000">
                <a:srgbClr val="F593A8"/>
              </a:gs>
              <a:gs pos="71000">
                <a:srgbClr val="E795B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rgbClr val="FFFF00">
                <a:alpha val="5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Bookman Old Style" pitchFamily="18" charset="0"/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5456238" y="1117600"/>
            <a:ext cx="1358900" cy="407988"/>
          </a:xfrm>
          <a:prstGeom prst="wedgeRoundRectCallout">
            <a:avLst>
              <a:gd name="adj1" fmla="val -37831"/>
              <a:gd name="adj2" fmla="val -8787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Bookman Old Style" panose="02050604050505020204" pitchFamily="18" charset="0"/>
              </a:rPr>
              <a:t>Uterus</a:t>
            </a:r>
            <a:endParaRPr lang="en-US" b="1" i="1" dirty="0">
              <a:solidFill>
                <a:srgbClr val="0070C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C -0.04618 -0.03519 -0.04809 -0.12593 -0.03906 -0.15833 " pathEditMode="relative" rAng="0" ptsTypes="ff">
                                      <p:cBhvr>
                                        <p:cTn id="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" y="-7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Group 2"/>
          <p:cNvGrpSpPr>
            <a:grpSpLocks/>
          </p:cNvGrpSpPr>
          <p:nvPr/>
        </p:nvGrpSpPr>
        <p:grpSpPr bwMode="auto">
          <a:xfrm>
            <a:off x="284163" y="1550988"/>
            <a:ext cx="4618037" cy="3121025"/>
            <a:chOff x="1348202" y="2114549"/>
            <a:chExt cx="3270662" cy="2299275"/>
          </a:xfrm>
        </p:grpSpPr>
        <p:pic>
          <p:nvPicPr>
            <p:cNvPr id="112650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202" y="2114549"/>
              <a:ext cx="3270662" cy="229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3838582" y="4184598"/>
              <a:ext cx="742055" cy="229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57600" y="2168465"/>
            <a:ext cx="727944" cy="631885"/>
            <a:chOff x="7255585" y="5037684"/>
            <a:chExt cx="727944" cy="631885"/>
          </a:xfrm>
          <a:solidFill>
            <a:srgbClr val="002060"/>
          </a:solidFill>
        </p:grpSpPr>
        <p:cxnSp>
          <p:nvCxnSpPr>
            <p:cNvPr id="33" name="Straight Arrow Connector 32"/>
            <p:cNvCxnSpPr/>
            <p:nvPr/>
          </p:nvCxnSpPr>
          <p:spPr>
            <a:xfrm rot="5400000" flipH="1" flipV="1">
              <a:off x="7436426" y="5466870"/>
              <a:ext cx="40539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7255585" y="5037684"/>
              <a:ext cx="727944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Ovary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95600" y="2800350"/>
            <a:ext cx="2485931" cy="340519"/>
            <a:chOff x="5731585" y="5037684"/>
            <a:chExt cx="2485931" cy="340519"/>
          </a:xfrm>
          <a:solidFill>
            <a:srgbClr val="002060"/>
          </a:solidFill>
        </p:grpSpPr>
        <p:cxnSp>
          <p:nvCxnSpPr>
            <p:cNvPr id="39" name="Straight Arrow Connector 38"/>
            <p:cNvCxnSpPr/>
            <p:nvPr/>
          </p:nvCxnSpPr>
          <p:spPr>
            <a:xfrm>
              <a:off x="5731585" y="5211447"/>
              <a:ext cx="1693453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7407985" y="5037684"/>
              <a:ext cx="809531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Uterus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95800" y="1774031"/>
            <a:ext cx="3016667" cy="340519"/>
            <a:chOff x="6738559" y="4504284"/>
            <a:chExt cx="3016667" cy="340519"/>
          </a:xfrm>
          <a:solidFill>
            <a:srgbClr val="002060"/>
          </a:solidFill>
        </p:grpSpPr>
        <p:cxnSp>
          <p:nvCxnSpPr>
            <p:cNvPr id="48" name="Straight Arrow Connector 47"/>
            <p:cNvCxnSpPr/>
            <p:nvPr/>
          </p:nvCxnSpPr>
          <p:spPr>
            <a:xfrm rot="10800000" flipH="1">
              <a:off x="6738559" y="4674564"/>
              <a:ext cx="71818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7296392" y="4504284"/>
              <a:ext cx="2458834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Oviduct or Fallopian tube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505264" y="674958"/>
            <a:ext cx="76481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b="1" i="1" dirty="0">
                <a:solidFill>
                  <a:srgbClr val="EC2095"/>
                </a:solidFill>
                <a:latin typeface="Bookman Old Style" pitchFamily="18" charset="0"/>
              </a:rPr>
              <a:t>The two oviducts </a:t>
            </a:r>
            <a:r>
              <a:rPr lang="en-US" altLang="en-US" dirty="0">
                <a:latin typeface="Bookman Old Style" pitchFamily="18" charset="0"/>
              </a:rPr>
              <a:t>unite into an elastic bag-like structure known as the </a:t>
            </a:r>
            <a:r>
              <a:rPr lang="en-US" altLang="en-US" b="1" i="1" dirty="0">
                <a:solidFill>
                  <a:srgbClr val="EC2095"/>
                </a:solidFill>
                <a:latin typeface="Bookman Old Style" pitchFamily="18" charset="0"/>
              </a:rPr>
              <a:t>uterus</a:t>
            </a:r>
            <a:r>
              <a:rPr lang="en-US" altLang="en-US" dirty="0">
                <a:latin typeface="Bookman Old Style" pitchFamily="18" charset="0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6" name="Group 2"/>
          <p:cNvGrpSpPr>
            <a:grpSpLocks/>
          </p:cNvGrpSpPr>
          <p:nvPr/>
        </p:nvGrpSpPr>
        <p:grpSpPr bwMode="auto">
          <a:xfrm>
            <a:off x="284163" y="1550988"/>
            <a:ext cx="4618037" cy="3121025"/>
            <a:chOff x="1348202" y="2114549"/>
            <a:chExt cx="3270662" cy="2299275"/>
          </a:xfrm>
        </p:grpSpPr>
        <p:pic>
          <p:nvPicPr>
            <p:cNvPr id="11367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202" y="2114549"/>
              <a:ext cx="3270662" cy="229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3838582" y="4184598"/>
              <a:ext cx="742055" cy="2292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b="1" dirty="0">
                <a:solidFill>
                  <a:schemeClr val="accent2">
                    <a:lumMod val="50000"/>
                  </a:schemeClr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57600" y="2168465"/>
            <a:ext cx="727944" cy="631885"/>
            <a:chOff x="7255585" y="5037684"/>
            <a:chExt cx="727944" cy="631885"/>
          </a:xfrm>
          <a:solidFill>
            <a:srgbClr val="002060"/>
          </a:solidFill>
        </p:grpSpPr>
        <p:cxnSp>
          <p:nvCxnSpPr>
            <p:cNvPr id="33" name="Straight Arrow Connector 32"/>
            <p:cNvCxnSpPr/>
            <p:nvPr/>
          </p:nvCxnSpPr>
          <p:spPr>
            <a:xfrm rot="5400000" flipH="1" flipV="1">
              <a:off x="7436426" y="5466870"/>
              <a:ext cx="40539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7255585" y="5037684"/>
              <a:ext cx="727944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Ovary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95600" y="2800350"/>
            <a:ext cx="2485931" cy="340519"/>
            <a:chOff x="5731585" y="5037684"/>
            <a:chExt cx="2485931" cy="340519"/>
          </a:xfrm>
          <a:solidFill>
            <a:srgbClr val="002060"/>
          </a:solidFill>
        </p:grpSpPr>
        <p:cxnSp>
          <p:nvCxnSpPr>
            <p:cNvPr id="39" name="Straight Arrow Connector 38"/>
            <p:cNvCxnSpPr/>
            <p:nvPr/>
          </p:nvCxnSpPr>
          <p:spPr>
            <a:xfrm>
              <a:off x="5731585" y="5211447"/>
              <a:ext cx="1693453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>
              <a:off x="7407985" y="5037684"/>
              <a:ext cx="809531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Uterus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65900" y="4364831"/>
            <a:ext cx="1320100" cy="340519"/>
            <a:chOff x="7255585" y="5037684"/>
            <a:chExt cx="1320100" cy="340519"/>
          </a:xfrm>
          <a:solidFill>
            <a:srgbClr val="002060"/>
          </a:solidFill>
        </p:grpSpPr>
        <p:cxnSp>
          <p:nvCxnSpPr>
            <p:cNvPr id="42" name="Straight Arrow Connector 41"/>
            <p:cNvCxnSpPr/>
            <p:nvPr/>
          </p:nvCxnSpPr>
          <p:spPr>
            <a:xfrm flipH="1">
              <a:off x="7857496" y="5211447"/>
              <a:ext cx="71818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>
              <a:off x="7255585" y="5037684"/>
              <a:ext cx="817855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Vagina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43000" y="3714750"/>
            <a:ext cx="1320100" cy="340519"/>
            <a:chOff x="7255585" y="5037684"/>
            <a:chExt cx="1320100" cy="340519"/>
          </a:xfrm>
          <a:solidFill>
            <a:srgbClr val="002060"/>
          </a:solidFill>
        </p:grpSpPr>
        <p:cxnSp>
          <p:nvCxnSpPr>
            <p:cNvPr id="45" name="Straight Arrow Connector 44"/>
            <p:cNvCxnSpPr/>
            <p:nvPr/>
          </p:nvCxnSpPr>
          <p:spPr>
            <a:xfrm flipH="1">
              <a:off x="7857496" y="5211447"/>
              <a:ext cx="71818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45"/>
            <p:cNvSpPr/>
            <p:nvPr/>
          </p:nvSpPr>
          <p:spPr>
            <a:xfrm>
              <a:off x="7255585" y="5037684"/>
              <a:ext cx="766240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Cervix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495800" y="1774031"/>
            <a:ext cx="3016667" cy="340519"/>
            <a:chOff x="6738559" y="4504284"/>
            <a:chExt cx="3016667" cy="340519"/>
          </a:xfrm>
          <a:solidFill>
            <a:srgbClr val="002060"/>
          </a:solidFill>
        </p:grpSpPr>
        <p:cxnSp>
          <p:nvCxnSpPr>
            <p:cNvPr id="48" name="Straight Arrow Connector 47"/>
            <p:cNvCxnSpPr/>
            <p:nvPr/>
          </p:nvCxnSpPr>
          <p:spPr>
            <a:xfrm rot="10800000" flipH="1">
              <a:off x="6738559" y="4674564"/>
              <a:ext cx="71818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7296392" y="4504284"/>
              <a:ext cx="2458834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Oviduct or Fallopian tube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505264" y="674958"/>
            <a:ext cx="8029136" cy="369332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dirty="0">
                <a:latin typeface="Bookman Old Style" pitchFamily="18" charset="0"/>
              </a:rPr>
              <a:t>The uterus opens into the </a:t>
            </a:r>
            <a:r>
              <a:rPr lang="en-US" altLang="en-US" b="1" i="1" dirty="0">
                <a:solidFill>
                  <a:srgbClr val="EC2095"/>
                </a:solidFill>
                <a:latin typeface="Bookman Old Style" pitchFamily="18" charset="0"/>
              </a:rPr>
              <a:t>vagina</a:t>
            </a:r>
            <a:r>
              <a:rPr lang="en-US" altLang="en-US" dirty="0">
                <a:latin typeface="Bookman Old Style" pitchFamily="18" charset="0"/>
              </a:rPr>
              <a:t> through the </a:t>
            </a:r>
            <a:r>
              <a:rPr lang="en-US" altLang="en-US" b="1" i="1" dirty="0">
                <a:solidFill>
                  <a:srgbClr val="EC2095"/>
                </a:solidFill>
                <a:latin typeface="Bookman Old Style" pitchFamily="18" charset="0"/>
              </a:rPr>
              <a:t>cervix</a:t>
            </a:r>
            <a:r>
              <a:rPr lang="en-US" altLang="en-US" dirty="0">
                <a:latin typeface="Bookman Old Style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9600" y="1428750"/>
            <a:ext cx="4313094" cy="3352800"/>
          </a:xfrm>
          <a:prstGeom prst="roundRect">
            <a:avLst>
              <a:gd name="adj" fmla="val 945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05264" y="674958"/>
            <a:ext cx="65051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  <a:latin typeface="Bookman Old Style" pitchFamily="18" charset="0"/>
              </a:rPr>
              <a:t>The sperms enter through the vaginal passage during </a:t>
            </a:r>
            <a:r>
              <a:rPr lang="en-US" altLang="en-US" b="1" i="1" dirty="0">
                <a:solidFill>
                  <a:srgbClr val="EC2095"/>
                </a:solidFill>
                <a:latin typeface="Bookman Old Style" pitchFamily="18" charset="0"/>
              </a:rPr>
              <a:t>sexual intercourse.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048000" y="1339850"/>
            <a:ext cx="2438400" cy="715963"/>
          </a:xfrm>
          <a:prstGeom prst="wedgeRoundRectCallout">
            <a:avLst>
              <a:gd name="adj1" fmla="val -66724"/>
              <a:gd name="adj2" fmla="val -64814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Bookman Old Style" panose="02050604050505020204" pitchFamily="18" charset="0"/>
              </a:rPr>
              <a:t>The act of reproduction</a:t>
            </a:r>
            <a:endParaRPr lang="en-US" b="1" i="1" dirty="0">
              <a:solidFill>
                <a:srgbClr val="0070C0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05264" y="674958"/>
            <a:ext cx="71147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dirty="0">
                <a:latin typeface="Bookman Old Style" pitchFamily="18" charset="0"/>
              </a:rPr>
              <a:t>They travel upwards and reach the oviduct where they </a:t>
            </a:r>
            <a:r>
              <a:rPr lang="en-US" altLang="en-US" b="1" dirty="0">
                <a:solidFill>
                  <a:srgbClr val="C32796"/>
                </a:solidFill>
                <a:latin typeface="Bookman Old Style" pitchFamily="18" charset="0"/>
              </a:rPr>
              <a:t>may encounter the egg.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9600" y="1428750"/>
            <a:ext cx="4313094" cy="3352800"/>
          </a:xfrm>
          <a:prstGeom prst="roundRect">
            <a:avLst>
              <a:gd name="adj" fmla="val 945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t="21707" r="18439" b="4024"/>
          <a:stretch>
            <a:fillRect/>
          </a:stretch>
        </p:blipFill>
        <p:spPr bwMode="auto">
          <a:xfrm>
            <a:off x="152400" y="1428750"/>
            <a:ext cx="5662613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84" t="75128" r="75833" b="3094"/>
          <a:stretch/>
        </p:blipFill>
        <p:spPr>
          <a:xfrm>
            <a:off x="598046" y="3465445"/>
            <a:ext cx="456570" cy="460506"/>
          </a:xfrm>
          <a:prstGeom prst="rect">
            <a:avLst/>
          </a:prstGeom>
          <a:effectLst>
            <a:glow rad="139700">
              <a:srgbClr val="FFFF00">
                <a:alpha val="66000"/>
              </a:srgbClr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9" t="51605" r="84479" b="24709"/>
          <a:stretch/>
        </p:blipFill>
        <p:spPr>
          <a:xfrm rot="1624058">
            <a:off x="287019" y="2443903"/>
            <a:ext cx="540537" cy="582910"/>
          </a:xfrm>
          <a:prstGeom prst="rect">
            <a:avLst/>
          </a:prstGeom>
          <a:effectLst>
            <a:glow rad="139700">
              <a:srgbClr val="FFFF00">
                <a:alpha val="66000"/>
              </a:srgb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29" t="27091" r="85000" b="53642"/>
          <a:stretch/>
        </p:blipFill>
        <p:spPr>
          <a:xfrm>
            <a:off x="856506" y="1716146"/>
            <a:ext cx="396219" cy="460829"/>
          </a:xfrm>
          <a:prstGeom prst="rect">
            <a:avLst/>
          </a:prstGeom>
          <a:effectLst>
            <a:glow rad="139700">
              <a:srgbClr val="FFFF00">
                <a:alpha val="66000"/>
              </a:srgb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22" r="60208" b="81271"/>
          <a:stretch/>
        </p:blipFill>
        <p:spPr>
          <a:xfrm>
            <a:off x="1715298" y="1639372"/>
            <a:ext cx="495992" cy="537603"/>
          </a:xfrm>
          <a:prstGeom prst="rect">
            <a:avLst/>
          </a:prstGeom>
          <a:effectLst>
            <a:glow rad="139700">
              <a:srgbClr val="FFFF00">
                <a:alpha val="66000"/>
              </a:srgb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72" r="50000" b="81271"/>
          <a:stretch/>
        </p:blipFill>
        <p:spPr>
          <a:xfrm>
            <a:off x="2527496" y="1824033"/>
            <a:ext cx="574586" cy="522433"/>
          </a:xfrm>
          <a:prstGeom prst="rect">
            <a:avLst/>
          </a:prstGeom>
          <a:effectLst>
            <a:glow rad="139700">
              <a:srgbClr val="FFFF00">
                <a:alpha val="66000"/>
              </a:srgb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478" r="35131" b="81271"/>
          <a:stretch/>
        </p:blipFill>
        <p:spPr>
          <a:xfrm>
            <a:off x="3423739" y="1914874"/>
            <a:ext cx="451404" cy="503802"/>
          </a:xfrm>
          <a:prstGeom prst="rect">
            <a:avLst/>
          </a:prstGeom>
          <a:effectLst>
            <a:glow rad="139700">
              <a:srgbClr val="FFFF00">
                <a:alpha val="66000"/>
              </a:srgbClr>
            </a:glow>
          </a:effectLst>
        </p:spPr>
      </p:pic>
      <p:pic>
        <p:nvPicPr>
          <p:cNvPr id="9" name="Picture 2" descr="\\192.168.1.20\home\Biology\1222.png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86" r="19652" b="81592"/>
          <a:stretch/>
        </p:blipFill>
        <p:spPr bwMode="auto">
          <a:xfrm>
            <a:off x="4500644" y="2038542"/>
            <a:ext cx="652381" cy="661317"/>
          </a:xfrm>
          <a:prstGeom prst="rect">
            <a:avLst/>
          </a:prstGeom>
          <a:noFill/>
          <a:effectLst>
            <a:glow rad="139700">
              <a:srgbClr val="FFFF00">
                <a:alpha val="66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\\192.168.1.20\home\Biology\1222.png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86" r="19652" b="81592"/>
          <a:stretch/>
        </p:blipFill>
        <p:spPr bwMode="auto">
          <a:xfrm>
            <a:off x="5181600" y="2768744"/>
            <a:ext cx="652381" cy="661317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04825" y="244475"/>
            <a:ext cx="4095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>
                <a:solidFill>
                  <a:srgbClr val="EC2095"/>
                </a:solidFill>
                <a:latin typeface="Bookman Old Style" pitchFamily="18" charset="0"/>
                <a:cs typeface="+mn-cs"/>
              </a:rPr>
              <a:t>Female Reproductive System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5264" y="738458"/>
            <a:ext cx="8181536" cy="646331"/>
          </a:xfrm>
          <a:prstGeom prst="rect">
            <a:avLst/>
          </a:prstGeom>
          <a:gradFill flip="none" rotWithShape="1">
            <a:gsLst>
              <a:gs pos="72000">
                <a:srgbClr val="FFDC78"/>
              </a:gs>
              <a:gs pos="25000">
                <a:srgbClr val="FFD149"/>
              </a:gs>
              <a:gs pos="0">
                <a:srgbClr val="FFC000"/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en-US" dirty="0">
                <a:latin typeface="Bookman Old Style" pitchFamily="18" charset="0"/>
              </a:rPr>
              <a:t>The </a:t>
            </a:r>
            <a:r>
              <a:rPr lang="en-US" altLang="en-US" dirty="0" err="1">
                <a:latin typeface="Bookman Old Style" pitchFamily="18" charset="0"/>
              </a:rPr>
              <a:t>fertilised</a:t>
            </a:r>
            <a:r>
              <a:rPr lang="en-US" altLang="en-US" dirty="0">
                <a:latin typeface="Bookman Old Style" pitchFamily="18" charset="0"/>
              </a:rPr>
              <a:t> egg, the zygote, gets </a:t>
            </a:r>
            <a:r>
              <a:rPr lang="en-US" altLang="en-US" b="1" i="1" dirty="0">
                <a:solidFill>
                  <a:srgbClr val="EC2095"/>
                </a:solidFill>
                <a:latin typeface="Bookman Old Style" pitchFamily="18" charset="0"/>
              </a:rPr>
              <a:t>implanted</a:t>
            </a:r>
            <a:r>
              <a:rPr lang="en-US" altLang="en-US" dirty="0">
                <a:latin typeface="Bookman Old Style" pitchFamily="18" charset="0"/>
              </a:rPr>
              <a:t> in the lining of the uterus, and starts dividing.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657600" y="2947614"/>
            <a:ext cx="1585729" cy="340519"/>
            <a:chOff x="6989956" y="5037684"/>
            <a:chExt cx="1585729" cy="340519"/>
          </a:xfrm>
          <a:solidFill>
            <a:srgbClr val="002060"/>
          </a:solidFill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7857496" y="5211447"/>
              <a:ext cx="718189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headEnd type="stealth"/>
              <a:tailEnd type="none"/>
            </a:ln>
            <a:effectLst>
              <a:glow rad="50800">
                <a:schemeClr val="bg1">
                  <a:alpha val="82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6989956" y="5037684"/>
              <a:ext cx="1164886" cy="340519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rgbClr val="FFFF00"/>
                  </a:solidFill>
                  <a:latin typeface="Bookman Old Style" pitchFamily="18" charset="0"/>
                </a:rPr>
                <a:t>Implanted 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252854" y="1170340"/>
            <a:ext cx="2921835" cy="1245811"/>
          </a:xfrm>
          <a:prstGeom prst="wedgeRoundRectCallout">
            <a:avLst>
              <a:gd name="adj1" fmla="val -63429"/>
              <a:gd name="adj2" fmla="val -57908"/>
              <a:gd name="adj3" fmla="val 16667"/>
            </a:avLst>
          </a:prstGeom>
          <a:solidFill>
            <a:srgbClr val="00B0F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  <a:latin typeface="Bookman Old Style" panose="02050604050505020204" pitchFamily="18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>
              <a:defRPr/>
            </a:pPr>
            <a:r>
              <a:rPr lang="en-US" sz="1600" dirty="0" smtClean="0"/>
              <a:t>The </a:t>
            </a:r>
            <a:r>
              <a:rPr lang="en-US" sz="1600" dirty="0"/>
              <a:t>attachment of the fertilized egg or </a:t>
            </a:r>
            <a:r>
              <a:rPr lang="en-US" sz="1600" dirty="0" smtClean="0"/>
              <a:t>zygote </a:t>
            </a:r>
            <a:r>
              <a:rPr lang="en-US" sz="1600" dirty="0"/>
              <a:t>to the wall of the womb at the start of pregnancy.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263</Words>
  <Application>Microsoft Office PowerPoint</Application>
  <PresentationFormat>On-screen Show (16:9)</PresentationFormat>
  <Paragraphs>50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T.S BORA</cp:lastModifiedBy>
  <cp:revision>239</cp:revision>
  <dcterms:created xsi:type="dcterms:W3CDTF">2013-07-31T12:47:49Z</dcterms:created>
  <dcterms:modified xsi:type="dcterms:W3CDTF">2022-04-24T13:27:26Z</dcterms:modified>
</cp:coreProperties>
</file>